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3"/>
    <p:sldId id="257" r:id="rId24"/>
    <p:sldId id="258" r:id="rId25"/>
    <p:sldId id="259" r:id="rId26"/>
    <p:sldId id="260" r:id="rId27"/>
    <p:sldId id="261" r:id="rId28"/>
    <p:sldId id="262" r:id="rId29"/>
    <p:sldId id="263" r:id="rId30"/>
    <p:sldId id="264" r:id="rId31"/>
    <p:sldId id="265" r:id="rId32"/>
    <p:sldId id="266" r:id="rId33"/>
    <p:sldId id="267" r:id="rId34"/>
    <p:sldId id="268" r:id="rId35"/>
    <p:sldId id="269" r:id="rId36"/>
    <p:sldId id="270" r:id="rId37"/>
    <p:sldId id="271" r:id="rId38"/>
    <p:sldId id="272" r:id="rId39"/>
    <p:sldId id="273" r:id="rId40"/>
    <p:sldId id="274" r:id="rId41"/>
    <p:sldId id="275" r:id="rId42"/>
    <p:sldId id="276" r:id="rId43"/>
    <p:sldId id="277" r:id="rId44"/>
    <p:sldId id="278" r:id="rId45"/>
    <p:sldId id="279" r:id="rId46"/>
    <p:sldId id="280" r:id="rId47"/>
    <p:sldId id="281" r:id="rId48"/>
    <p:sldId id="282" r:id="rId49"/>
    <p:sldId id="283" r:id="rId50"/>
    <p:sldId id="284" r:id="rId5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Fredoka One" charset="1" panose="02000000000000000000"/>
      <p:regular r:id="rId10"/>
    </p:embeddedFont>
    <p:embeddedFont>
      <p:font typeface="Canva Sans" charset="1" panose="020B0503030501040103"/>
      <p:regular r:id="rId11"/>
    </p:embeddedFont>
    <p:embeddedFont>
      <p:font typeface="Canva Sans Bold" charset="1" panose="020B0803030501040103"/>
      <p:regular r:id="rId12"/>
    </p:embeddedFont>
    <p:embeddedFont>
      <p:font typeface="Canva Sans Italics" charset="1" panose="020B0503030501040103"/>
      <p:regular r:id="rId13"/>
    </p:embeddedFont>
    <p:embeddedFont>
      <p:font typeface="Canva Sans Bold Italics" charset="1" panose="020B0803030501040103"/>
      <p:regular r:id="rId14"/>
    </p:embeddedFont>
    <p:embeddedFont>
      <p:font typeface="Canva Sans Medium" charset="1" panose="020B0603030501040103"/>
      <p:regular r:id="rId15"/>
    </p:embeddedFont>
    <p:embeddedFont>
      <p:font typeface="Canva Sans Medium Italics" charset="1" panose="020B0603030501040103"/>
      <p:regular r:id="rId16"/>
    </p:embeddedFont>
    <p:embeddedFont>
      <p:font typeface="Nunito" charset="1" panose="00000500000000000000"/>
      <p:regular r:id="rId17"/>
    </p:embeddedFont>
    <p:embeddedFont>
      <p:font typeface="Nunito Bold" charset="1" panose="00000800000000000000"/>
      <p:regular r:id="rId18"/>
    </p:embeddedFont>
    <p:embeddedFont>
      <p:font typeface="Nunito Bold Italics" charset="1" panose="00000000000000000000"/>
      <p:regular r:id="rId19"/>
    </p:embeddedFont>
    <p:embeddedFont>
      <p:font typeface="Nunito Light" charset="1" panose="00000400000000000000"/>
      <p:regular r:id="rId20"/>
    </p:embeddedFont>
    <p:embeddedFont>
      <p:font typeface="Nunito Heavy" charset="1" panose="00000000000000000000"/>
      <p:regular r:id="rId21"/>
    </p:embeddedFont>
    <p:embeddedFont>
      <p:font typeface="Nunito Heavy Italics" charset="1" panose="000000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slides/slide1.xml" Type="http://schemas.openxmlformats.org/officeDocument/2006/relationships/slide"/><Relationship Id="rId24" Target="slides/slide2.xml" Type="http://schemas.openxmlformats.org/officeDocument/2006/relationships/slide"/><Relationship Id="rId25" Target="slides/slide3.xml" Type="http://schemas.openxmlformats.org/officeDocument/2006/relationships/slide"/><Relationship Id="rId26" Target="slides/slide4.xml" Type="http://schemas.openxmlformats.org/officeDocument/2006/relationships/slide"/><Relationship Id="rId27" Target="slides/slide5.xml" Type="http://schemas.openxmlformats.org/officeDocument/2006/relationships/slide"/><Relationship Id="rId28" Target="slides/slide6.xml" Type="http://schemas.openxmlformats.org/officeDocument/2006/relationships/slide"/><Relationship Id="rId29" Target="slides/slide7.xml" Type="http://schemas.openxmlformats.org/officeDocument/2006/relationships/slide"/><Relationship Id="rId3" Target="viewProps.xml" Type="http://schemas.openxmlformats.org/officeDocument/2006/relationships/viewProps"/><Relationship Id="rId30" Target="slides/slide8.xml" Type="http://schemas.openxmlformats.org/officeDocument/2006/relationships/slide"/><Relationship Id="rId31" Target="slides/slide9.xml" Type="http://schemas.openxmlformats.org/officeDocument/2006/relationships/slide"/><Relationship Id="rId32" Target="slides/slide10.xml" Type="http://schemas.openxmlformats.org/officeDocument/2006/relationships/slide"/><Relationship Id="rId33" Target="slides/slide11.xml" Type="http://schemas.openxmlformats.org/officeDocument/2006/relationships/slide"/><Relationship Id="rId34" Target="slides/slide12.xml" Type="http://schemas.openxmlformats.org/officeDocument/2006/relationships/slide"/><Relationship Id="rId35" Target="slides/slide13.xml" Type="http://schemas.openxmlformats.org/officeDocument/2006/relationships/slide"/><Relationship Id="rId36" Target="slides/slide14.xml" Type="http://schemas.openxmlformats.org/officeDocument/2006/relationships/slide"/><Relationship Id="rId37" Target="slides/slide15.xml" Type="http://schemas.openxmlformats.org/officeDocument/2006/relationships/slide"/><Relationship Id="rId38" Target="slides/slide16.xml" Type="http://schemas.openxmlformats.org/officeDocument/2006/relationships/slide"/><Relationship Id="rId39" Target="slides/slide17.xml" Type="http://schemas.openxmlformats.org/officeDocument/2006/relationships/slide"/><Relationship Id="rId4" Target="theme/theme1.xml" Type="http://schemas.openxmlformats.org/officeDocument/2006/relationships/theme"/><Relationship Id="rId40" Target="slides/slide18.xml" Type="http://schemas.openxmlformats.org/officeDocument/2006/relationships/slide"/><Relationship Id="rId41" Target="slides/slide19.xml" Type="http://schemas.openxmlformats.org/officeDocument/2006/relationships/slide"/><Relationship Id="rId42" Target="slides/slide20.xml" Type="http://schemas.openxmlformats.org/officeDocument/2006/relationships/slide"/><Relationship Id="rId43" Target="slides/slide21.xml" Type="http://schemas.openxmlformats.org/officeDocument/2006/relationships/slide"/><Relationship Id="rId44" Target="slides/slide22.xml" Type="http://schemas.openxmlformats.org/officeDocument/2006/relationships/slide"/><Relationship Id="rId45" Target="slides/slide23.xml" Type="http://schemas.openxmlformats.org/officeDocument/2006/relationships/slide"/><Relationship Id="rId46" Target="slides/slide24.xml" Type="http://schemas.openxmlformats.org/officeDocument/2006/relationships/slide"/><Relationship Id="rId47" Target="slides/slide25.xml" Type="http://schemas.openxmlformats.org/officeDocument/2006/relationships/slide"/><Relationship Id="rId48" Target="slides/slide26.xml" Type="http://schemas.openxmlformats.org/officeDocument/2006/relationships/slide"/><Relationship Id="rId49" Target="slides/slide27.xml" Type="http://schemas.openxmlformats.org/officeDocument/2006/relationships/slide"/><Relationship Id="rId5" Target="tableStyles.xml" Type="http://schemas.openxmlformats.org/officeDocument/2006/relationships/tableStyles"/><Relationship Id="rId50" Target="slides/slide28.xml" Type="http://schemas.openxmlformats.org/officeDocument/2006/relationships/slide"/><Relationship Id="rId51" Target="slides/slide29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4vJZb3yA.mp4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jpe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4.svg>
</file>

<file path=ppt/media/image5.png>
</file>

<file path=ppt/media/image6.svg>
</file>

<file path=ppt/media/image7.jpeg>
</file>

<file path=ppt/media/image8.pn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7.jpe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2.png" Type="http://schemas.openxmlformats.org/officeDocument/2006/relationships/image"/><Relationship Id="rId7" Target="../media/image13.svg" Type="http://schemas.openxmlformats.org/officeDocument/2006/relationships/image"/><Relationship Id="rId8" Target="../media/image18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2.png" Type="http://schemas.openxmlformats.org/officeDocument/2006/relationships/image"/><Relationship Id="rId7" Target="../media/image13.svg" Type="http://schemas.openxmlformats.org/officeDocument/2006/relationships/image"/><Relationship Id="rId8" Target="../media/image19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2.png" Type="http://schemas.openxmlformats.org/officeDocument/2006/relationships/image"/><Relationship Id="rId7" Target="../media/image13.svg" Type="http://schemas.openxmlformats.org/officeDocument/2006/relationships/image"/><Relationship Id="rId8" Target="../media/image20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5.png" Type="http://schemas.openxmlformats.org/officeDocument/2006/relationships/image"/><Relationship Id="rId9" Target="../media/image16.sv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1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1.png" Type="http://schemas.openxmlformats.org/officeDocument/2006/relationships/image"/><Relationship Id="rId9" Target="../media/image22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3.pn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4.pn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5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jpeg" Type="http://schemas.openxmlformats.org/officeDocument/2006/relationships/image"/><Relationship Id="rId9" Target="https://iclass.tku.edu.tw/course/239111/content#/" TargetMode="External" Type="http://schemas.openxmlformats.org/officeDocument/2006/relationships/hyperlink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6.pn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https://public.tableau.com/app/profile/.13788321/viz/MarvelSuperheroesv3/ScatterofAppearanceandGender?publish=yes" TargetMode="External" Type="http://schemas.openxmlformats.org/officeDocument/2006/relationships/hyperlink"/></Relationships>
</file>

<file path=ppt/slides/_rels/slide2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7.png" Type="http://schemas.openxmlformats.org/officeDocument/2006/relationships/image"/></Relationships>
</file>

<file path=ppt/slides/_rels/slide2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8.jpe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/Relationships>
</file>

<file path=ppt/slides/_rels/slide2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9.png" Type="http://schemas.openxmlformats.org/officeDocument/2006/relationships/image"/></Relationships>
</file>

<file path=ppt/slides/_rels/slide2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30.png" Type="http://schemas.openxmlformats.org/officeDocument/2006/relationships/image"/></Relationships>
</file>

<file path=ppt/slides/_rels/slide2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31.png" Type="http://schemas.openxmlformats.org/officeDocument/2006/relationships/image"/></Relationships>
</file>

<file path=ppt/slides/_rels/slide2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2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https://public.tableau.com/app/profile/.13788321/viz/MarvelSuperheroesv3/ScatterofAppearanceandGender?publish=yes" TargetMode="External" Type="http://schemas.openxmlformats.org/officeDocument/2006/relationships/hyperlink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5.png" Type="http://schemas.openxmlformats.org/officeDocument/2006/relationships/image"/><Relationship Id="rId8" Target="../media/image6.svg" Type="http://schemas.openxmlformats.org/officeDocument/2006/relationships/image"/></Relationships>
</file>

<file path=ppt/slides/_rels/slide2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https://iclass.tku.edu.tw/course/239111/content#/" TargetMode="External" Type="http://schemas.openxmlformats.org/officeDocument/2006/relationships/hyperlink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F4vJZb3yA.mp4" Type="http://schemas.microsoft.com/office/2007/relationships/media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9.jpeg" Type="http://schemas.openxmlformats.org/officeDocument/2006/relationships/image"/><Relationship Id="rId9" Target="../media/VAF4vJZb3yA.mp4" Type="http://schemas.openxmlformats.org/officeDocument/2006/relationships/video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2.png" Type="http://schemas.openxmlformats.org/officeDocument/2006/relationships/image"/><Relationship Id="rId7" Target="../media/image13.svg" Type="http://schemas.openxmlformats.org/officeDocument/2006/relationships/image"/><Relationship Id="rId8" Target="../media/image14.png" Type="http://schemas.openxmlformats.org/officeDocument/2006/relationships/image"/><Relationship Id="rId9" Target="https://marvel-viz.streamlit.app" TargetMode="External" Type="http://schemas.openxmlformats.org/officeDocument/2006/relationships/hyperlink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https://github.com/microsoft/Mastering-GitHub-Copilot-for-Paired-Programming/tree/main/05-Harnessing-GitHub-Copilot-with-Python" TargetMode="External" Type="http://schemas.openxmlformats.org/officeDocument/2006/relationships/hyperlink"/><Relationship Id="rId9" Target="../media/image15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https://iclass.tku.edu.tw/course/239111/content#/" TargetMode="External" Type="http://schemas.openxmlformats.org/officeDocument/2006/relationships/hyperlink"/><Relationship Id="rId9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-576611" y="8353252"/>
            <a:ext cx="19974273" cy="1420979"/>
            <a:chOff x="0" y="0"/>
            <a:chExt cx="5260714" cy="37425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260714" cy="374250"/>
            </a:xfrm>
            <a:custGeom>
              <a:avLst/>
              <a:gdLst/>
              <a:ahLst/>
              <a:cxnLst/>
              <a:rect r="r" b="b" t="t" l="l"/>
              <a:pathLst>
                <a:path h="374250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374250"/>
                  </a:lnTo>
                  <a:lnTo>
                    <a:pt x="0" y="374250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260714" cy="412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2116949" y="1896628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2399945" y="6010601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68631" y="1995412"/>
            <a:ext cx="14950738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Fredoka One Bold"/>
              </a:rPr>
              <a:t>MARVEL SUPERHEROES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190453" y="4762704"/>
            <a:ext cx="9907094" cy="685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4"/>
              </a:lnSpc>
            </a:pPr>
            <a:r>
              <a:rPr lang="en-US" sz="4002">
                <a:solidFill>
                  <a:srgbClr val="000000"/>
                </a:solidFill>
                <a:latin typeface="Nunito Bold"/>
                <a:ea typeface="Nunito Bold"/>
              </a:rPr>
              <a:t>Presentation by 梁廣廷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8743950"/>
            <a:ext cx="5577893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資料視覺化  | 2023  FALL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777754" y="8743950"/>
            <a:ext cx="4481546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</a:rPr>
              <a:t>Tamkang University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7216912" y="-911620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505943"/>
            <a:ext cx="16230600" cy="6526651"/>
            <a:chOff x="0" y="0"/>
            <a:chExt cx="4274726" cy="171895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1718953"/>
            </a:xfrm>
            <a:custGeom>
              <a:avLst/>
              <a:gdLst/>
              <a:ahLst/>
              <a:cxnLst/>
              <a:rect r="r" b="b" t="t" l="l"/>
              <a:pathLst>
                <a:path h="1718953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139012" y="687305"/>
            <a:ext cx="8009976" cy="1730229"/>
            <a:chOff x="0" y="0"/>
            <a:chExt cx="2109623" cy="4556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09623" cy="455698"/>
            </a:xfrm>
            <a:custGeom>
              <a:avLst/>
              <a:gdLst/>
              <a:ahLst/>
              <a:cxnLst/>
              <a:rect r="r" b="b" t="t" l="l"/>
              <a:pathLst>
                <a:path h="455698" w="2109623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1697602" y="3293323"/>
            <a:ext cx="5960851" cy="3689844"/>
            <a:chOff x="0" y="0"/>
            <a:chExt cx="6973570" cy="431673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973570" cy="4316730"/>
            </a:xfrm>
            <a:custGeom>
              <a:avLst/>
              <a:gdLst/>
              <a:ahLst/>
              <a:cxnLst/>
              <a:rect r="r" b="b" t="t" l="l"/>
              <a:pathLst>
                <a:path h="4316730" w="6973570">
                  <a:moveTo>
                    <a:pt x="6228080" y="0"/>
                  </a:moveTo>
                  <a:lnTo>
                    <a:pt x="0" y="0"/>
                  </a:lnTo>
                  <a:lnTo>
                    <a:pt x="0" y="4316730"/>
                  </a:lnTo>
                  <a:lnTo>
                    <a:pt x="6973570" y="4316730"/>
                  </a:lnTo>
                  <a:lnTo>
                    <a:pt x="6973570" y="745490"/>
                  </a:lnTo>
                  <a:close/>
                </a:path>
              </a:pathLst>
            </a:custGeom>
            <a:blipFill>
              <a:blip r:embed="rId4"/>
              <a:stretch>
                <a:fillRect l="-24281" t="0" r="-24281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6228080" y="0"/>
              <a:ext cx="745490" cy="745490"/>
            </a:xfrm>
            <a:custGeom>
              <a:avLst/>
              <a:gdLst/>
              <a:ahLst/>
              <a:cxnLst/>
              <a:rect r="r" b="b" t="t" l="l"/>
              <a:pathLst>
                <a:path h="745490" w="745490">
                  <a:moveTo>
                    <a:pt x="0" y="0"/>
                  </a:moveTo>
                  <a:lnTo>
                    <a:pt x="0" y="745490"/>
                  </a:lnTo>
                  <a:lnTo>
                    <a:pt x="745490" y="745490"/>
                  </a:lnTo>
                  <a:close/>
                </a:path>
              </a:pathLst>
            </a:custGeom>
            <a:solidFill>
              <a:srgbClr val="DDDEDE"/>
            </a:solidFill>
          </p:spPr>
        </p:sp>
      </p:grpSp>
      <p:sp>
        <p:nvSpPr>
          <p:cNvPr name="Freeform 17" id="17"/>
          <p:cNvSpPr/>
          <p:nvPr/>
        </p:nvSpPr>
        <p:spPr>
          <a:xfrm flipH="true" flipV="false" rot="0">
            <a:off x="16164492" y="6443050"/>
            <a:ext cx="2189615" cy="1982597"/>
          </a:xfrm>
          <a:custGeom>
            <a:avLst/>
            <a:gdLst/>
            <a:ahLst/>
            <a:cxnLst/>
            <a:rect r="r" b="b" t="t" l="l"/>
            <a:pathLst>
              <a:path h="1982597" w="2189615">
                <a:moveTo>
                  <a:pt x="2189616" y="0"/>
                </a:moveTo>
                <a:lnTo>
                  <a:pt x="0" y="0"/>
                </a:lnTo>
                <a:lnTo>
                  <a:pt x="0" y="1982597"/>
                </a:lnTo>
                <a:lnTo>
                  <a:pt x="2189616" y="1982597"/>
                </a:lnTo>
                <a:lnTo>
                  <a:pt x="2189616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-2300107" y="1028700"/>
            <a:ext cx="4927677" cy="1532060"/>
          </a:xfrm>
          <a:custGeom>
            <a:avLst/>
            <a:gdLst/>
            <a:ahLst/>
            <a:cxnLst/>
            <a:rect r="r" b="b" t="t" l="l"/>
            <a:pathLst>
              <a:path h="1532060" w="4927677">
                <a:moveTo>
                  <a:pt x="0" y="0"/>
                </a:moveTo>
                <a:lnTo>
                  <a:pt x="4927677" y="0"/>
                </a:lnTo>
                <a:lnTo>
                  <a:pt x="4927677" y="1532060"/>
                </a:lnTo>
                <a:lnTo>
                  <a:pt x="0" y="153206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4543721" y="942975"/>
            <a:ext cx="9200557" cy="146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Fredoka One Bold"/>
              </a:rPr>
              <a:t>DATASET NAME </a:t>
            </a:r>
          </a:p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Fredoka One Bold"/>
              </a:rPr>
              <a:t>AND SOURCE ADDRESS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402477" y="3300167"/>
            <a:ext cx="8009976" cy="1206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99"/>
              </a:lnSpc>
            </a:pPr>
            <a:r>
              <a:rPr lang="en-US" sz="3499" u="sng">
                <a:solidFill>
                  <a:srgbClr val="000000"/>
                </a:solidFill>
                <a:latin typeface="Nunito Bold"/>
              </a:rPr>
              <a:t>https://www.kaggle.com/datasets/dannielr/marvel-superheroes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資料視覺化 | 2023 FALL | Tamkang University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-414630" y="6916492"/>
            <a:ext cx="10185315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Canva Sans Bold"/>
              </a:rPr>
              <a:t>Marvel Superheroes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505943"/>
            <a:ext cx="16230600" cy="6526651"/>
            <a:chOff x="0" y="0"/>
            <a:chExt cx="4274726" cy="171895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1718953"/>
            </a:xfrm>
            <a:custGeom>
              <a:avLst/>
              <a:gdLst/>
              <a:ahLst/>
              <a:cxnLst/>
              <a:rect r="r" b="b" t="t" l="l"/>
              <a:pathLst>
                <a:path h="1718953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393728" y="687305"/>
            <a:ext cx="9553029" cy="1730229"/>
            <a:chOff x="0" y="0"/>
            <a:chExt cx="2516024" cy="4556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516024" cy="455698"/>
            </a:xfrm>
            <a:custGeom>
              <a:avLst/>
              <a:gdLst/>
              <a:ahLst/>
              <a:cxnLst/>
              <a:rect r="r" b="b" t="t" l="l"/>
              <a:pathLst>
                <a:path h="455698" w="2516024">
                  <a:moveTo>
                    <a:pt x="0" y="0"/>
                  </a:moveTo>
                  <a:lnTo>
                    <a:pt x="2516024" y="0"/>
                  </a:lnTo>
                  <a:lnTo>
                    <a:pt x="2516024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516024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true" flipV="false" rot="0">
            <a:off x="16164492" y="6443050"/>
            <a:ext cx="2189615" cy="1982597"/>
          </a:xfrm>
          <a:custGeom>
            <a:avLst/>
            <a:gdLst/>
            <a:ahLst/>
            <a:cxnLst/>
            <a:rect r="r" b="b" t="t" l="l"/>
            <a:pathLst>
              <a:path h="1982597" w="2189615">
                <a:moveTo>
                  <a:pt x="2189616" y="0"/>
                </a:moveTo>
                <a:lnTo>
                  <a:pt x="0" y="0"/>
                </a:lnTo>
                <a:lnTo>
                  <a:pt x="0" y="1982597"/>
                </a:lnTo>
                <a:lnTo>
                  <a:pt x="2189616" y="1982597"/>
                </a:lnTo>
                <a:lnTo>
                  <a:pt x="218961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-2300107" y="1028700"/>
            <a:ext cx="4927677" cy="1532060"/>
          </a:xfrm>
          <a:custGeom>
            <a:avLst/>
            <a:gdLst/>
            <a:ahLst/>
            <a:cxnLst/>
            <a:rect r="r" b="b" t="t" l="l"/>
            <a:pathLst>
              <a:path h="1532060" w="4927677">
                <a:moveTo>
                  <a:pt x="0" y="0"/>
                </a:moveTo>
                <a:lnTo>
                  <a:pt x="4927677" y="0"/>
                </a:lnTo>
                <a:lnTo>
                  <a:pt x="4927677" y="1532060"/>
                </a:lnTo>
                <a:lnTo>
                  <a:pt x="0" y="15320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5236848" y="2374811"/>
            <a:ext cx="7814305" cy="5537378"/>
          </a:xfrm>
          <a:custGeom>
            <a:avLst/>
            <a:gdLst/>
            <a:ahLst/>
            <a:cxnLst/>
            <a:rect r="r" b="b" t="t" l="l"/>
            <a:pathLst>
              <a:path h="5537378" w="7814305">
                <a:moveTo>
                  <a:pt x="0" y="0"/>
                </a:moveTo>
                <a:lnTo>
                  <a:pt x="7814304" y="0"/>
                </a:lnTo>
                <a:lnTo>
                  <a:pt x="7814304" y="5537378"/>
                </a:lnTo>
                <a:lnTo>
                  <a:pt x="0" y="553737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4543721" y="962025"/>
            <a:ext cx="9200557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Fredoka One Bold"/>
              </a:rPr>
              <a:t>COLUMN NAMES DESCRIPTIONS AND RECORDS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資料視覺化 | 2023 FALL | Tamkang University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505943"/>
            <a:ext cx="16230600" cy="6526651"/>
            <a:chOff x="0" y="0"/>
            <a:chExt cx="4274726" cy="171895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1718953"/>
            </a:xfrm>
            <a:custGeom>
              <a:avLst/>
              <a:gdLst/>
              <a:ahLst/>
              <a:cxnLst/>
              <a:rect r="r" b="b" t="t" l="l"/>
              <a:pathLst>
                <a:path h="1718953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393728" y="687305"/>
            <a:ext cx="9553029" cy="1730229"/>
            <a:chOff x="0" y="0"/>
            <a:chExt cx="2516024" cy="4556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516024" cy="455698"/>
            </a:xfrm>
            <a:custGeom>
              <a:avLst/>
              <a:gdLst/>
              <a:ahLst/>
              <a:cxnLst/>
              <a:rect r="r" b="b" t="t" l="l"/>
              <a:pathLst>
                <a:path h="455698" w="2516024">
                  <a:moveTo>
                    <a:pt x="0" y="0"/>
                  </a:moveTo>
                  <a:lnTo>
                    <a:pt x="2516024" y="0"/>
                  </a:lnTo>
                  <a:lnTo>
                    <a:pt x="2516024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516024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true" flipV="false" rot="0">
            <a:off x="16164492" y="6443050"/>
            <a:ext cx="2189615" cy="1982597"/>
          </a:xfrm>
          <a:custGeom>
            <a:avLst/>
            <a:gdLst/>
            <a:ahLst/>
            <a:cxnLst/>
            <a:rect r="r" b="b" t="t" l="l"/>
            <a:pathLst>
              <a:path h="1982597" w="2189615">
                <a:moveTo>
                  <a:pt x="2189616" y="0"/>
                </a:moveTo>
                <a:lnTo>
                  <a:pt x="0" y="0"/>
                </a:lnTo>
                <a:lnTo>
                  <a:pt x="0" y="1982597"/>
                </a:lnTo>
                <a:lnTo>
                  <a:pt x="2189616" y="1982597"/>
                </a:lnTo>
                <a:lnTo>
                  <a:pt x="218961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-2300107" y="1028700"/>
            <a:ext cx="4927677" cy="1532060"/>
          </a:xfrm>
          <a:custGeom>
            <a:avLst/>
            <a:gdLst/>
            <a:ahLst/>
            <a:cxnLst/>
            <a:rect r="r" b="b" t="t" l="l"/>
            <a:pathLst>
              <a:path h="1532060" w="4927677">
                <a:moveTo>
                  <a:pt x="0" y="0"/>
                </a:moveTo>
                <a:lnTo>
                  <a:pt x="4927677" y="0"/>
                </a:lnTo>
                <a:lnTo>
                  <a:pt x="4927677" y="1532060"/>
                </a:lnTo>
                <a:lnTo>
                  <a:pt x="0" y="15320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3826006" y="2213610"/>
            <a:ext cx="10688474" cy="6925755"/>
          </a:xfrm>
          <a:custGeom>
            <a:avLst/>
            <a:gdLst/>
            <a:ahLst/>
            <a:cxnLst/>
            <a:rect r="r" b="b" t="t" l="l"/>
            <a:pathLst>
              <a:path h="6925755" w="10688474">
                <a:moveTo>
                  <a:pt x="0" y="0"/>
                </a:moveTo>
                <a:lnTo>
                  <a:pt x="10688473" y="0"/>
                </a:lnTo>
                <a:lnTo>
                  <a:pt x="10688473" y="6925755"/>
                </a:lnTo>
                <a:lnTo>
                  <a:pt x="0" y="692575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4543721" y="962025"/>
            <a:ext cx="9200557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Fredoka One Bold"/>
              </a:rPr>
              <a:t>COLUMN NAMES DESCRIPTIONS AND RECORDS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資料視覺化 | 2023 FALL | Tamkang University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505943"/>
            <a:ext cx="16230600" cy="6526651"/>
            <a:chOff x="0" y="0"/>
            <a:chExt cx="4274726" cy="171895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1718953"/>
            </a:xfrm>
            <a:custGeom>
              <a:avLst/>
              <a:gdLst/>
              <a:ahLst/>
              <a:cxnLst/>
              <a:rect r="r" b="b" t="t" l="l"/>
              <a:pathLst>
                <a:path h="1718953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393728" y="687305"/>
            <a:ext cx="9553029" cy="1730229"/>
            <a:chOff x="0" y="0"/>
            <a:chExt cx="2516024" cy="4556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516024" cy="455698"/>
            </a:xfrm>
            <a:custGeom>
              <a:avLst/>
              <a:gdLst/>
              <a:ahLst/>
              <a:cxnLst/>
              <a:rect r="r" b="b" t="t" l="l"/>
              <a:pathLst>
                <a:path h="455698" w="2516024">
                  <a:moveTo>
                    <a:pt x="0" y="0"/>
                  </a:moveTo>
                  <a:lnTo>
                    <a:pt x="2516024" y="0"/>
                  </a:lnTo>
                  <a:lnTo>
                    <a:pt x="2516024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516024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true" flipV="false" rot="0">
            <a:off x="16164492" y="6443050"/>
            <a:ext cx="2189615" cy="1982597"/>
          </a:xfrm>
          <a:custGeom>
            <a:avLst/>
            <a:gdLst/>
            <a:ahLst/>
            <a:cxnLst/>
            <a:rect r="r" b="b" t="t" l="l"/>
            <a:pathLst>
              <a:path h="1982597" w="2189615">
                <a:moveTo>
                  <a:pt x="2189616" y="0"/>
                </a:moveTo>
                <a:lnTo>
                  <a:pt x="0" y="0"/>
                </a:lnTo>
                <a:lnTo>
                  <a:pt x="0" y="1982597"/>
                </a:lnTo>
                <a:lnTo>
                  <a:pt x="2189616" y="1982597"/>
                </a:lnTo>
                <a:lnTo>
                  <a:pt x="218961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-2300107" y="1028700"/>
            <a:ext cx="4927677" cy="1532060"/>
          </a:xfrm>
          <a:custGeom>
            <a:avLst/>
            <a:gdLst/>
            <a:ahLst/>
            <a:cxnLst/>
            <a:rect r="r" b="b" t="t" l="l"/>
            <a:pathLst>
              <a:path h="1532060" w="4927677">
                <a:moveTo>
                  <a:pt x="0" y="0"/>
                </a:moveTo>
                <a:lnTo>
                  <a:pt x="4927677" y="0"/>
                </a:lnTo>
                <a:lnTo>
                  <a:pt x="4927677" y="1532060"/>
                </a:lnTo>
                <a:lnTo>
                  <a:pt x="0" y="15320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3591607" y="1719575"/>
            <a:ext cx="11104786" cy="6847849"/>
          </a:xfrm>
          <a:custGeom>
            <a:avLst/>
            <a:gdLst/>
            <a:ahLst/>
            <a:cxnLst/>
            <a:rect r="r" b="b" t="t" l="l"/>
            <a:pathLst>
              <a:path h="6847849" w="11104786">
                <a:moveTo>
                  <a:pt x="0" y="0"/>
                </a:moveTo>
                <a:lnTo>
                  <a:pt x="11104786" y="0"/>
                </a:lnTo>
                <a:lnTo>
                  <a:pt x="11104786" y="6847850"/>
                </a:lnTo>
                <a:lnTo>
                  <a:pt x="0" y="684785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4543721" y="962025"/>
            <a:ext cx="9200557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Fredoka One Bold"/>
              </a:rPr>
              <a:t>COLUMN NAMES DESCRIPTIONS AND RECORDS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資料視覺化 | 2023 FALL | Tamkang University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296667" y="687305"/>
            <a:ext cx="1949375" cy="1949375"/>
          </a:xfrm>
          <a:custGeom>
            <a:avLst/>
            <a:gdLst/>
            <a:ahLst/>
            <a:cxnLst/>
            <a:rect r="r" b="b" t="t" l="l"/>
            <a:pathLst>
              <a:path h="1949375" w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05943"/>
            <a:ext cx="16557477" cy="7295157"/>
            <a:chOff x="0" y="0"/>
            <a:chExt cx="4360817" cy="192135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360817" cy="1921358"/>
            </a:xfrm>
            <a:custGeom>
              <a:avLst/>
              <a:gdLst/>
              <a:ahLst/>
              <a:cxnLst/>
              <a:rect r="r" b="b" t="t" l="l"/>
              <a:pathLst>
                <a:path h="1921358" w="4360817">
                  <a:moveTo>
                    <a:pt x="0" y="0"/>
                  </a:moveTo>
                  <a:lnTo>
                    <a:pt x="4360817" y="0"/>
                  </a:lnTo>
                  <a:lnTo>
                    <a:pt x="4360817" y="1921358"/>
                  </a:lnTo>
                  <a:lnTo>
                    <a:pt x="0" y="192135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4360817" cy="1959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4272999" y="687305"/>
            <a:ext cx="9742003" cy="1730229"/>
            <a:chOff x="0" y="0"/>
            <a:chExt cx="2565795" cy="45569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565795" cy="455698"/>
            </a:xfrm>
            <a:custGeom>
              <a:avLst/>
              <a:gdLst/>
              <a:ahLst/>
              <a:cxnLst/>
              <a:rect r="r" b="b" t="t" l="l"/>
              <a:pathLst>
                <a:path h="455698" w="2565795">
                  <a:moveTo>
                    <a:pt x="0" y="0"/>
                  </a:moveTo>
                  <a:lnTo>
                    <a:pt x="2565795" y="0"/>
                  </a:lnTo>
                  <a:lnTo>
                    <a:pt x="2565795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565795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5561698" y="981230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6"/>
                </a:lnTo>
                <a:lnTo>
                  <a:pt x="0" y="10494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4543721" y="904875"/>
            <a:ext cx="9200557" cy="1125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 One Bold"/>
              </a:rPr>
              <a:t>QUESTIONS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資料視覺化 | 2023 FALL | Tamkang University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246042" y="3009535"/>
            <a:ext cx="7164484" cy="646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 One Bold"/>
              </a:rPr>
              <a:t>YEAR OF APPEARANCE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246042" y="4444000"/>
            <a:ext cx="6580227" cy="646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 One"/>
              </a:rPr>
              <a:t>ALIGNMENT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246042" y="5857163"/>
            <a:ext cx="6580227" cy="646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 One"/>
              </a:rPr>
              <a:t>GENDER VS. ALIGNMENT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672742" y="3168359"/>
            <a:ext cx="404981" cy="404981"/>
          </a:xfrm>
          <a:custGeom>
            <a:avLst/>
            <a:gdLst/>
            <a:ahLst/>
            <a:cxnLst/>
            <a:rect r="r" b="b" t="t" l="l"/>
            <a:pathLst>
              <a:path h="404981" w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672742" y="4602824"/>
            <a:ext cx="404981" cy="404981"/>
          </a:xfrm>
          <a:custGeom>
            <a:avLst/>
            <a:gdLst/>
            <a:ahLst/>
            <a:cxnLst/>
            <a:rect r="r" b="b" t="t" l="l"/>
            <a:pathLst>
              <a:path h="404981" w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672742" y="6015988"/>
            <a:ext cx="404981" cy="404981"/>
          </a:xfrm>
          <a:custGeom>
            <a:avLst/>
            <a:gdLst/>
            <a:ahLst/>
            <a:cxnLst/>
            <a:rect r="r" b="b" t="t" l="l"/>
            <a:pathLst>
              <a:path h="404981" w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672742" y="7449669"/>
            <a:ext cx="404981" cy="404981"/>
          </a:xfrm>
          <a:custGeom>
            <a:avLst/>
            <a:gdLst/>
            <a:ahLst/>
            <a:cxnLst/>
            <a:rect r="r" b="b" t="t" l="l"/>
            <a:pathLst>
              <a:path h="404981" w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2246042" y="7241692"/>
            <a:ext cx="6580227" cy="646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 One"/>
              </a:rPr>
              <a:t>IDENTITY VS. ALIGNMENT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094816" y="3009535"/>
            <a:ext cx="7164484" cy="646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 One Bold"/>
              </a:rPr>
              <a:t>ABILITIES &amp; POWERS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9410526" y="3168359"/>
            <a:ext cx="404981" cy="404981"/>
          </a:xfrm>
          <a:custGeom>
            <a:avLst/>
            <a:gdLst/>
            <a:ahLst/>
            <a:cxnLst/>
            <a:rect r="r" b="b" t="t" l="l"/>
            <a:pathLst>
              <a:path h="404981" w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9410526" y="4520200"/>
            <a:ext cx="404981" cy="404981"/>
          </a:xfrm>
          <a:custGeom>
            <a:avLst/>
            <a:gdLst/>
            <a:ahLst/>
            <a:cxnLst/>
            <a:rect r="r" b="b" t="t" l="l"/>
            <a:pathLst>
              <a:path h="404981" w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9" id="29"/>
          <p:cNvSpPr txBox="true"/>
          <p:nvPr/>
        </p:nvSpPr>
        <p:spPr>
          <a:xfrm rot="0">
            <a:off x="9986957" y="4361375"/>
            <a:ext cx="7395221" cy="1313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 One Bold"/>
              </a:rPr>
              <a:t>THE POWERGRID COMPARISON</a:t>
            </a:r>
          </a:p>
          <a:p>
            <a:pPr>
              <a:lnSpc>
                <a:spcPts val="5320"/>
              </a:lnSpc>
            </a:pPr>
          </a:p>
        </p:txBody>
      </p:sp>
      <p:sp>
        <p:nvSpPr>
          <p:cNvPr name="Freeform 30" id="30"/>
          <p:cNvSpPr/>
          <p:nvPr/>
        </p:nvSpPr>
        <p:spPr>
          <a:xfrm flipH="false" flipV="false" rot="0">
            <a:off x="9410526" y="5472065"/>
            <a:ext cx="404981" cy="404981"/>
          </a:xfrm>
          <a:custGeom>
            <a:avLst/>
            <a:gdLst/>
            <a:ahLst/>
            <a:cxnLst/>
            <a:rect r="r" b="b" t="t" l="l"/>
            <a:pathLst>
              <a:path h="404981" w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9986957" y="5337962"/>
            <a:ext cx="7395221" cy="1979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 One Bold"/>
              </a:rPr>
              <a:t>TOTAL POWER OF THE TEAM BY CHARACTERS</a:t>
            </a:r>
          </a:p>
          <a:p>
            <a:pPr>
              <a:lnSpc>
                <a:spcPts val="5320"/>
              </a:lnSpc>
            </a:pPr>
          </a:p>
        </p:txBody>
      </p:sp>
      <p:sp>
        <p:nvSpPr>
          <p:cNvPr name="Freeform 32" id="32"/>
          <p:cNvSpPr/>
          <p:nvPr/>
        </p:nvSpPr>
        <p:spPr>
          <a:xfrm flipH="false" flipV="false" rot="0">
            <a:off x="9410526" y="6912911"/>
            <a:ext cx="404981" cy="404981"/>
          </a:xfrm>
          <a:custGeom>
            <a:avLst/>
            <a:gdLst/>
            <a:ahLst/>
            <a:cxnLst/>
            <a:rect r="r" b="b" t="t" l="l"/>
            <a:pathLst>
              <a:path h="404981" w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3" id="33"/>
          <p:cNvSpPr txBox="true"/>
          <p:nvPr/>
        </p:nvSpPr>
        <p:spPr>
          <a:xfrm rot="0">
            <a:off x="9998598" y="6836711"/>
            <a:ext cx="7491361" cy="1313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 One Bold"/>
              </a:rPr>
              <a:t>COMPARISON OF CHARACTERS</a:t>
            </a:r>
          </a:p>
          <a:p>
            <a:pPr>
              <a:lnSpc>
                <a:spcPts val="5320"/>
              </a:lnSpc>
            </a:pPr>
          </a:p>
        </p:txBody>
      </p:sp>
      <p:sp>
        <p:nvSpPr>
          <p:cNvPr name="Freeform 34" id="34"/>
          <p:cNvSpPr/>
          <p:nvPr/>
        </p:nvSpPr>
        <p:spPr>
          <a:xfrm flipH="false" flipV="false" rot="0">
            <a:off x="9410526" y="7744910"/>
            <a:ext cx="404981" cy="404981"/>
          </a:xfrm>
          <a:custGeom>
            <a:avLst/>
            <a:gdLst/>
            <a:ahLst/>
            <a:cxnLst/>
            <a:rect r="r" b="b" t="t" l="l"/>
            <a:pathLst>
              <a:path h="404981" w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5" id="35"/>
          <p:cNvSpPr txBox="true"/>
          <p:nvPr/>
        </p:nvSpPr>
        <p:spPr>
          <a:xfrm rot="0">
            <a:off x="9938887" y="7668710"/>
            <a:ext cx="7491361" cy="1313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 One Bold"/>
              </a:rPr>
              <a:t>SCATTER OF APPEARANCE AND GENDER 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5727381" y="687305"/>
            <a:ext cx="6833238" cy="1730229"/>
            <a:chOff x="0" y="0"/>
            <a:chExt cx="1799700" cy="45569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99700" cy="455698"/>
            </a:xfrm>
            <a:custGeom>
              <a:avLst/>
              <a:gdLst/>
              <a:ahLst/>
              <a:cxnLst/>
              <a:rect r="r" b="b" t="t" l="l"/>
              <a:pathLst>
                <a:path h="455698" w="1799700">
                  <a:moveTo>
                    <a:pt x="0" y="0"/>
                  </a:moveTo>
                  <a:lnTo>
                    <a:pt x="1799700" y="0"/>
                  </a:lnTo>
                  <a:lnTo>
                    <a:pt x="1799700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799700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910979" y="755739"/>
            <a:ext cx="6466041" cy="1661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Fredoka One Bold"/>
              </a:rPr>
              <a:t>YOUR QUESTIONS AND CORRESPONDING ANALYSIS PLOTS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資料視覺化 | 2023 FALL | Tamkang University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-1109662" y="-911620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false" rot="0">
            <a:off x="15561698" y="480251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0" y="203610"/>
            <a:ext cx="18288000" cy="8858637"/>
          </a:xfrm>
          <a:custGeom>
            <a:avLst/>
            <a:gdLst/>
            <a:ahLst/>
            <a:cxnLst/>
            <a:rect r="r" b="b" t="t" l="l"/>
            <a:pathLst>
              <a:path h="8858637" w="18288000">
                <a:moveTo>
                  <a:pt x="0" y="0"/>
                </a:moveTo>
                <a:lnTo>
                  <a:pt x="18288000" y="0"/>
                </a:lnTo>
                <a:lnTo>
                  <a:pt x="18288000" y="8858637"/>
                </a:lnTo>
                <a:lnTo>
                  <a:pt x="0" y="885863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5727381" y="687305"/>
            <a:ext cx="6833238" cy="1730229"/>
            <a:chOff x="0" y="0"/>
            <a:chExt cx="1799700" cy="45569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99700" cy="455698"/>
            </a:xfrm>
            <a:custGeom>
              <a:avLst/>
              <a:gdLst/>
              <a:ahLst/>
              <a:cxnLst/>
              <a:rect r="r" b="b" t="t" l="l"/>
              <a:pathLst>
                <a:path h="455698" w="1799700">
                  <a:moveTo>
                    <a:pt x="0" y="0"/>
                  </a:moveTo>
                  <a:lnTo>
                    <a:pt x="1799700" y="0"/>
                  </a:lnTo>
                  <a:lnTo>
                    <a:pt x="1799700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799700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910979" y="755739"/>
            <a:ext cx="6466041" cy="1661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Fredoka One Bold"/>
              </a:rPr>
              <a:t>YOUR QUESTIONS AND CORRESPONDING ANALYSIS PLOTS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資料視覺化 | 2023 FALL | Tamkang University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-1109662" y="-911620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false" rot="0">
            <a:off x="15561698" y="480251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0" y="203610"/>
            <a:ext cx="18288000" cy="8858637"/>
          </a:xfrm>
          <a:custGeom>
            <a:avLst/>
            <a:gdLst/>
            <a:ahLst/>
            <a:cxnLst/>
            <a:rect r="r" b="b" t="t" l="l"/>
            <a:pathLst>
              <a:path h="8858637" w="18288000">
                <a:moveTo>
                  <a:pt x="0" y="0"/>
                </a:moveTo>
                <a:lnTo>
                  <a:pt x="18288000" y="0"/>
                </a:lnTo>
                <a:lnTo>
                  <a:pt x="18288000" y="8858637"/>
                </a:lnTo>
                <a:lnTo>
                  <a:pt x="0" y="885863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0" y="203610"/>
            <a:ext cx="18288000" cy="8906979"/>
          </a:xfrm>
          <a:custGeom>
            <a:avLst/>
            <a:gdLst/>
            <a:ahLst/>
            <a:cxnLst/>
            <a:rect r="r" b="b" t="t" l="l"/>
            <a:pathLst>
              <a:path h="8906979" w="18288000">
                <a:moveTo>
                  <a:pt x="0" y="0"/>
                </a:moveTo>
                <a:lnTo>
                  <a:pt x="18288000" y="0"/>
                </a:lnTo>
                <a:lnTo>
                  <a:pt x="18288000" y="8906979"/>
                </a:lnTo>
                <a:lnTo>
                  <a:pt x="0" y="890697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5727381" y="687305"/>
            <a:ext cx="6833238" cy="1730229"/>
            <a:chOff x="0" y="0"/>
            <a:chExt cx="1799700" cy="45569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99700" cy="455698"/>
            </a:xfrm>
            <a:custGeom>
              <a:avLst/>
              <a:gdLst/>
              <a:ahLst/>
              <a:cxnLst/>
              <a:rect r="r" b="b" t="t" l="l"/>
              <a:pathLst>
                <a:path h="455698" w="1799700">
                  <a:moveTo>
                    <a:pt x="0" y="0"/>
                  </a:moveTo>
                  <a:lnTo>
                    <a:pt x="1799700" y="0"/>
                  </a:lnTo>
                  <a:lnTo>
                    <a:pt x="1799700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799700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910979" y="755739"/>
            <a:ext cx="6466041" cy="1661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Fredoka One Bold"/>
              </a:rPr>
              <a:t>YOUR QUESTIONS AND CORRESPONDING ANALYSIS PLOTS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資料視覺化 | 2023 FALL | Tamkang University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-1109662" y="-911620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false" rot="0">
            <a:off x="15561698" y="480251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0" y="233100"/>
            <a:ext cx="18288000" cy="8568000"/>
          </a:xfrm>
          <a:custGeom>
            <a:avLst/>
            <a:gdLst/>
            <a:ahLst/>
            <a:cxnLst/>
            <a:rect r="r" b="b" t="t" l="l"/>
            <a:pathLst>
              <a:path h="8568000" w="18288000">
                <a:moveTo>
                  <a:pt x="0" y="0"/>
                </a:moveTo>
                <a:lnTo>
                  <a:pt x="18288000" y="0"/>
                </a:lnTo>
                <a:lnTo>
                  <a:pt x="18288000" y="8568000"/>
                </a:lnTo>
                <a:lnTo>
                  <a:pt x="0" y="85680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5727381" y="687305"/>
            <a:ext cx="6833238" cy="1730229"/>
            <a:chOff x="0" y="0"/>
            <a:chExt cx="1799700" cy="45569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99700" cy="455698"/>
            </a:xfrm>
            <a:custGeom>
              <a:avLst/>
              <a:gdLst/>
              <a:ahLst/>
              <a:cxnLst/>
              <a:rect r="r" b="b" t="t" l="l"/>
              <a:pathLst>
                <a:path h="455698" w="1799700">
                  <a:moveTo>
                    <a:pt x="0" y="0"/>
                  </a:moveTo>
                  <a:lnTo>
                    <a:pt x="1799700" y="0"/>
                  </a:lnTo>
                  <a:lnTo>
                    <a:pt x="1799700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799700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910979" y="755739"/>
            <a:ext cx="6466041" cy="1661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Fredoka One Bold"/>
              </a:rPr>
              <a:t>YOUR QUESTIONS AND CORRESPONDING ANALYSIS PLOTS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資料視覺化 | 2023 FALL | Tamkang University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-1109662" y="-911620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false" rot="0">
            <a:off x="15561698" y="480251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0" y="94144"/>
            <a:ext cx="18288000" cy="10098710"/>
          </a:xfrm>
          <a:custGeom>
            <a:avLst/>
            <a:gdLst/>
            <a:ahLst/>
            <a:cxnLst/>
            <a:rect r="r" b="b" t="t" l="l"/>
            <a:pathLst>
              <a:path h="10098710" w="18288000">
                <a:moveTo>
                  <a:pt x="0" y="0"/>
                </a:moveTo>
                <a:lnTo>
                  <a:pt x="18288000" y="0"/>
                </a:lnTo>
                <a:lnTo>
                  <a:pt x="18288000" y="10098710"/>
                </a:lnTo>
                <a:lnTo>
                  <a:pt x="0" y="1009871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5727381" y="687305"/>
            <a:ext cx="6833238" cy="1730229"/>
            <a:chOff x="0" y="0"/>
            <a:chExt cx="1799700" cy="45569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99700" cy="455698"/>
            </a:xfrm>
            <a:custGeom>
              <a:avLst/>
              <a:gdLst/>
              <a:ahLst/>
              <a:cxnLst/>
              <a:rect r="r" b="b" t="t" l="l"/>
              <a:pathLst>
                <a:path h="455698" w="1799700">
                  <a:moveTo>
                    <a:pt x="0" y="0"/>
                  </a:moveTo>
                  <a:lnTo>
                    <a:pt x="1799700" y="0"/>
                  </a:lnTo>
                  <a:lnTo>
                    <a:pt x="1799700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799700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910979" y="755739"/>
            <a:ext cx="6466041" cy="1661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Fredoka One Bold"/>
              </a:rPr>
              <a:t>YOUR QUESTIONS AND CORRESPONDING ANALYSIS PLOTS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資料視覺化 | 2023 FALL | Tamkang University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-1109662" y="-911620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false" rot="0">
            <a:off x="15561698" y="480251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0" y="314717"/>
            <a:ext cx="18288000" cy="8943584"/>
          </a:xfrm>
          <a:custGeom>
            <a:avLst/>
            <a:gdLst/>
            <a:ahLst/>
            <a:cxnLst/>
            <a:rect r="r" b="b" t="t" l="l"/>
            <a:pathLst>
              <a:path h="8943584" w="18288000">
                <a:moveTo>
                  <a:pt x="0" y="0"/>
                </a:moveTo>
                <a:lnTo>
                  <a:pt x="18288000" y="0"/>
                </a:lnTo>
                <a:lnTo>
                  <a:pt x="18288000" y="8943583"/>
                </a:lnTo>
                <a:lnTo>
                  <a:pt x="0" y="894358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505943"/>
            <a:ext cx="16230600" cy="6526651"/>
            <a:chOff x="0" y="0"/>
            <a:chExt cx="4274726" cy="171895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1718953"/>
            </a:xfrm>
            <a:custGeom>
              <a:avLst/>
              <a:gdLst/>
              <a:ahLst/>
              <a:cxnLst/>
              <a:rect r="r" b="b" t="t" l="l"/>
              <a:pathLst>
                <a:path h="1718953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139012" y="687305"/>
            <a:ext cx="8009976" cy="1730229"/>
            <a:chOff x="0" y="0"/>
            <a:chExt cx="2109623" cy="4556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09623" cy="455698"/>
            </a:xfrm>
            <a:custGeom>
              <a:avLst/>
              <a:gdLst/>
              <a:ahLst/>
              <a:cxnLst/>
              <a:rect r="r" b="b" t="t" l="l"/>
              <a:pathLst>
                <a:path h="455698" w="2109623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-1109662" y="-911620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6590398" y="6983167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4896856" y="2003765"/>
            <a:ext cx="8494289" cy="6279469"/>
          </a:xfrm>
          <a:custGeom>
            <a:avLst/>
            <a:gdLst/>
            <a:ahLst/>
            <a:cxnLst/>
            <a:rect r="r" b="b" t="t" l="l"/>
            <a:pathLst>
              <a:path h="6279469" w="8494289">
                <a:moveTo>
                  <a:pt x="0" y="0"/>
                </a:moveTo>
                <a:lnTo>
                  <a:pt x="8494288" y="0"/>
                </a:lnTo>
                <a:lnTo>
                  <a:pt x="8494288" y="6279470"/>
                </a:lnTo>
                <a:lnTo>
                  <a:pt x="0" y="627947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4543721" y="904875"/>
            <a:ext cx="9200557" cy="1125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 One Bold"/>
              </a:rPr>
              <a:t>INTRODUCTION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</a:t>
            </a:r>
            <a:r>
              <a:rPr lang="en-US" sz="3000">
                <a:solidFill>
                  <a:srgbClr val="000000"/>
                </a:solidFill>
                <a:ea typeface="Nunito"/>
                <a:hlinkClick r:id="rId9" tooltip="https://iclass.tku.edu.tw/course/239111/content#/"/>
              </a:rPr>
              <a:t>資料視覺化</a:t>
            </a:r>
            <a:r>
              <a:rPr lang="en-US" sz="3000">
                <a:solidFill>
                  <a:srgbClr val="000000"/>
                </a:solidFill>
                <a:latin typeface="Nunito"/>
              </a:rPr>
              <a:t> | 2023 FALL | Tamkang University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5727381" y="687305"/>
            <a:ext cx="6833238" cy="1730229"/>
            <a:chOff x="0" y="0"/>
            <a:chExt cx="1799700" cy="45569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99700" cy="455698"/>
            </a:xfrm>
            <a:custGeom>
              <a:avLst/>
              <a:gdLst/>
              <a:ahLst/>
              <a:cxnLst/>
              <a:rect r="r" b="b" t="t" l="l"/>
              <a:pathLst>
                <a:path h="455698" w="1799700">
                  <a:moveTo>
                    <a:pt x="0" y="0"/>
                  </a:moveTo>
                  <a:lnTo>
                    <a:pt x="1799700" y="0"/>
                  </a:lnTo>
                  <a:lnTo>
                    <a:pt x="1799700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799700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910979" y="755739"/>
            <a:ext cx="6466041" cy="1661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Fredoka One Bold"/>
              </a:rPr>
              <a:t>YOUR QUESTIONS AND CORRESPONDING ANALYSIS PLOTS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資料視覺化 | 2023 FALL | Tamkang University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-1109662" y="-911620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false" rot="0">
            <a:off x="15561698" y="480251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0" y="240562"/>
            <a:ext cx="18288000" cy="8852631"/>
          </a:xfrm>
          <a:custGeom>
            <a:avLst/>
            <a:gdLst/>
            <a:ahLst/>
            <a:cxnLst/>
            <a:rect r="r" b="b" t="t" l="l"/>
            <a:pathLst>
              <a:path h="8852631" w="18288000">
                <a:moveTo>
                  <a:pt x="0" y="0"/>
                </a:moveTo>
                <a:lnTo>
                  <a:pt x="18288000" y="0"/>
                </a:lnTo>
                <a:lnTo>
                  <a:pt x="18288000" y="8852631"/>
                </a:lnTo>
                <a:lnTo>
                  <a:pt x="0" y="885263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5727381" y="687305"/>
            <a:ext cx="6833238" cy="1730229"/>
            <a:chOff x="0" y="0"/>
            <a:chExt cx="1799700" cy="45569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99700" cy="455698"/>
            </a:xfrm>
            <a:custGeom>
              <a:avLst/>
              <a:gdLst/>
              <a:ahLst/>
              <a:cxnLst/>
              <a:rect r="r" b="b" t="t" l="l"/>
              <a:pathLst>
                <a:path h="455698" w="1799700">
                  <a:moveTo>
                    <a:pt x="0" y="0"/>
                  </a:moveTo>
                  <a:lnTo>
                    <a:pt x="1799700" y="0"/>
                  </a:lnTo>
                  <a:lnTo>
                    <a:pt x="1799700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799700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910979" y="755739"/>
            <a:ext cx="6466041" cy="1661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Fredoka One Bold"/>
              </a:rPr>
              <a:t>YOUR QUESTIONS AND CORRESPONDING ANALYSIS PLOTS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資料視覺化 | 2023 FALL | Tamkang University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-1109662" y="-911620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false" rot="0">
            <a:off x="15561698" y="480251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6051426" y="3711175"/>
            <a:ext cx="618514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79"/>
              </a:lnSpc>
              <a:spcBef>
                <a:spcPct val="0"/>
              </a:spcBef>
            </a:pPr>
            <a:r>
              <a:rPr lang="en-US" sz="5199" u="sng">
                <a:solidFill>
                  <a:srgbClr val="000000"/>
                </a:solidFill>
                <a:latin typeface="Canva Sans Bold"/>
                <a:hlinkClick r:id="rId8" tooltip="https://public.tableau.com/app/profile/.13788321/viz/MarvelSuperheroesv3/ScatterofAppearanceandGender?publish=yes"/>
              </a:rPr>
              <a:t>Winners of Combat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5727381" y="687305"/>
            <a:ext cx="6833238" cy="1730229"/>
            <a:chOff x="0" y="0"/>
            <a:chExt cx="1799700" cy="45569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99700" cy="455698"/>
            </a:xfrm>
            <a:custGeom>
              <a:avLst/>
              <a:gdLst/>
              <a:ahLst/>
              <a:cxnLst/>
              <a:rect r="r" b="b" t="t" l="l"/>
              <a:pathLst>
                <a:path h="455698" w="1799700">
                  <a:moveTo>
                    <a:pt x="0" y="0"/>
                  </a:moveTo>
                  <a:lnTo>
                    <a:pt x="1799700" y="0"/>
                  </a:lnTo>
                  <a:lnTo>
                    <a:pt x="1799700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799700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910979" y="755739"/>
            <a:ext cx="6466041" cy="1661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Fredoka One Bold"/>
              </a:rPr>
              <a:t>YOUR QUESTIONS AND CORRESPONDING ANALYSIS PLOTS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資料視覺化 | 2023 FALL | Tamkang University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-1109662" y="-911620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false" rot="0">
            <a:off x="15561698" y="480251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0" y="812889"/>
            <a:ext cx="18288000" cy="7520768"/>
          </a:xfrm>
          <a:custGeom>
            <a:avLst/>
            <a:gdLst/>
            <a:ahLst/>
            <a:cxnLst/>
            <a:rect r="r" b="b" t="t" l="l"/>
            <a:pathLst>
              <a:path h="7520768" w="18288000">
                <a:moveTo>
                  <a:pt x="0" y="0"/>
                </a:moveTo>
                <a:lnTo>
                  <a:pt x="18288000" y="0"/>
                </a:lnTo>
                <a:lnTo>
                  <a:pt x="18288000" y="7520767"/>
                </a:lnTo>
                <a:lnTo>
                  <a:pt x="0" y="752076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505943"/>
            <a:ext cx="16230600" cy="6526651"/>
            <a:chOff x="0" y="0"/>
            <a:chExt cx="4274726" cy="171895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1718953"/>
            </a:xfrm>
            <a:custGeom>
              <a:avLst/>
              <a:gdLst/>
              <a:ahLst/>
              <a:cxnLst/>
              <a:rect r="r" b="b" t="t" l="l"/>
              <a:pathLst>
                <a:path h="1718953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139012" y="687305"/>
            <a:ext cx="8009976" cy="1730229"/>
            <a:chOff x="0" y="0"/>
            <a:chExt cx="2109623" cy="4556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09623" cy="455698"/>
            </a:xfrm>
            <a:custGeom>
              <a:avLst/>
              <a:gdLst/>
              <a:ahLst/>
              <a:cxnLst/>
              <a:rect r="r" b="b" t="t" l="l"/>
              <a:pathLst>
                <a:path h="455698" w="2109623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1697602" y="3293323"/>
            <a:ext cx="5960851" cy="3689844"/>
            <a:chOff x="0" y="0"/>
            <a:chExt cx="6973570" cy="431673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973570" cy="4316730"/>
            </a:xfrm>
            <a:custGeom>
              <a:avLst/>
              <a:gdLst/>
              <a:ahLst/>
              <a:cxnLst/>
              <a:rect r="r" b="b" t="t" l="l"/>
              <a:pathLst>
                <a:path h="4316730" w="6973570">
                  <a:moveTo>
                    <a:pt x="6228080" y="0"/>
                  </a:moveTo>
                  <a:lnTo>
                    <a:pt x="0" y="0"/>
                  </a:lnTo>
                  <a:lnTo>
                    <a:pt x="0" y="4316730"/>
                  </a:lnTo>
                  <a:lnTo>
                    <a:pt x="6973570" y="4316730"/>
                  </a:lnTo>
                  <a:lnTo>
                    <a:pt x="6973570" y="745490"/>
                  </a:lnTo>
                  <a:close/>
                </a:path>
              </a:pathLst>
            </a:custGeom>
            <a:blipFill>
              <a:blip r:embed="rId4"/>
              <a:stretch>
                <a:fillRect l="-4956" t="0" r="-4956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6228080" y="0"/>
              <a:ext cx="745490" cy="745490"/>
            </a:xfrm>
            <a:custGeom>
              <a:avLst/>
              <a:gdLst/>
              <a:ahLst/>
              <a:cxnLst/>
              <a:rect r="r" b="b" t="t" l="l"/>
              <a:pathLst>
                <a:path h="745490" w="745490">
                  <a:moveTo>
                    <a:pt x="0" y="0"/>
                  </a:moveTo>
                  <a:lnTo>
                    <a:pt x="0" y="745490"/>
                  </a:lnTo>
                  <a:lnTo>
                    <a:pt x="745490" y="745490"/>
                  </a:lnTo>
                  <a:close/>
                </a:path>
              </a:pathLst>
            </a:custGeom>
            <a:solidFill>
              <a:srgbClr val="DDDEDE"/>
            </a:solidFill>
          </p:spPr>
        </p:sp>
      </p:grpSp>
      <p:sp>
        <p:nvSpPr>
          <p:cNvPr name="Freeform 17" id="17"/>
          <p:cNvSpPr/>
          <p:nvPr/>
        </p:nvSpPr>
        <p:spPr>
          <a:xfrm flipH="true" flipV="false" rot="0">
            <a:off x="16164492" y="6443050"/>
            <a:ext cx="2189615" cy="1982597"/>
          </a:xfrm>
          <a:custGeom>
            <a:avLst/>
            <a:gdLst/>
            <a:ahLst/>
            <a:cxnLst/>
            <a:rect r="r" b="b" t="t" l="l"/>
            <a:pathLst>
              <a:path h="1982597" w="2189615">
                <a:moveTo>
                  <a:pt x="2189616" y="0"/>
                </a:moveTo>
                <a:lnTo>
                  <a:pt x="0" y="0"/>
                </a:lnTo>
                <a:lnTo>
                  <a:pt x="0" y="1982597"/>
                </a:lnTo>
                <a:lnTo>
                  <a:pt x="2189616" y="1982597"/>
                </a:lnTo>
                <a:lnTo>
                  <a:pt x="2189616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-2300107" y="1028700"/>
            <a:ext cx="4927677" cy="1532060"/>
          </a:xfrm>
          <a:custGeom>
            <a:avLst/>
            <a:gdLst/>
            <a:ahLst/>
            <a:cxnLst/>
            <a:rect r="r" b="b" t="t" l="l"/>
            <a:pathLst>
              <a:path h="1532060" w="4927677">
                <a:moveTo>
                  <a:pt x="0" y="0"/>
                </a:moveTo>
                <a:lnTo>
                  <a:pt x="4927677" y="0"/>
                </a:lnTo>
                <a:lnTo>
                  <a:pt x="4927677" y="1532060"/>
                </a:lnTo>
                <a:lnTo>
                  <a:pt x="0" y="153206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4543721" y="904875"/>
            <a:ext cx="9200557" cy="1125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 One Bold"/>
              </a:rPr>
              <a:t>CIVIL WAR ANALYSIS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144000" y="4506420"/>
            <a:ext cx="8009976" cy="1206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</a:rPr>
              <a:t>Team Cap vs Team Iron Man</a:t>
            </a:r>
          </a:p>
          <a:p>
            <a:pPr>
              <a:lnSpc>
                <a:spcPts val="4899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資料視覺化 | 2023 FALL | Tamkang University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5727381" y="687305"/>
            <a:ext cx="6833238" cy="1730229"/>
            <a:chOff x="0" y="0"/>
            <a:chExt cx="1799700" cy="45569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99700" cy="455698"/>
            </a:xfrm>
            <a:custGeom>
              <a:avLst/>
              <a:gdLst/>
              <a:ahLst/>
              <a:cxnLst/>
              <a:rect r="r" b="b" t="t" l="l"/>
              <a:pathLst>
                <a:path h="455698" w="1799700">
                  <a:moveTo>
                    <a:pt x="0" y="0"/>
                  </a:moveTo>
                  <a:lnTo>
                    <a:pt x="1799700" y="0"/>
                  </a:lnTo>
                  <a:lnTo>
                    <a:pt x="1799700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799700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910979" y="755739"/>
            <a:ext cx="6466041" cy="1661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Fredoka One Bold"/>
              </a:rPr>
              <a:t>YOUR QUESTIONS AND CORRESPONDING ANALYSIS PLOTS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-1109662" y="-911620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true" flipV="false" rot="0">
            <a:off x="15561698" y="480251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4170099" y="300038"/>
            <a:ext cx="9272588" cy="9686925"/>
          </a:xfrm>
          <a:custGeom>
            <a:avLst/>
            <a:gdLst/>
            <a:ahLst/>
            <a:cxnLst/>
            <a:rect r="r" b="b" t="t" l="l"/>
            <a:pathLst>
              <a:path h="9686925" w="9272588">
                <a:moveTo>
                  <a:pt x="0" y="0"/>
                </a:moveTo>
                <a:lnTo>
                  <a:pt x="9272588" y="0"/>
                </a:lnTo>
                <a:lnTo>
                  <a:pt x="9272588" y="9686924"/>
                </a:lnTo>
                <a:lnTo>
                  <a:pt x="0" y="968692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5727381" y="687305"/>
            <a:ext cx="6833238" cy="1730229"/>
            <a:chOff x="0" y="0"/>
            <a:chExt cx="1799700" cy="45569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99700" cy="455698"/>
            </a:xfrm>
            <a:custGeom>
              <a:avLst/>
              <a:gdLst/>
              <a:ahLst/>
              <a:cxnLst/>
              <a:rect r="r" b="b" t="t" l="l"/>
              <a:pathLst>
                <a:path h="455698" w="1799700">
                  <a:moveTo>
                    <a:pt x="0" y="0"/>
                  </a:moveTo>
                  <a:lnTo>
                    <a:pt x="1799700" y="0"/>
                  </a:lnTo>
                  <a:lnTo>
                    <a:pt x="1799700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799700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910979" y="755739"/>
            <a:ext cx="6466041" cy="1661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Fredoka One Bold"/>
              </a:rPr>
              <a:t>YOUR QUESTIONS AND CORRESPONDING ANALYSIS PLOTS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-1109662" y="-911620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true" flipV="false" rot="0">
            <a:off x="15561698" y="480251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4507706" y="480251"/>
            <a:ext cx="9272588" cy="9686925"/>
          </a:xfrm>
          <a:custGeom>
            <a:avLst/>
            <a:gdLst/>
            <a:ahLst/>
            <a:cxnLst/>
            <a:rect r="r" b="b" t="t" l="l"/>
            <a:pathLst>
              <a:path h="9686925" w="9272588">
                <a:moveTo>
                  <a:pt x="0" y="0"/>
                </a:moveTo>
                <a:lnTo>
                  <a:pt x="9272588" y="0"/>
                </a:lnTo>
                <a:lnTo>
                  <a:pt x="9272588" y="9686925"/>
                </a:lnTo>
                <a:lnTo>
                  <a:pt x="0" y="968692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-1109662" y="-911620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0">
            <a:off x="15561698" y="480251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3395204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4" y="1049427"/>
                </a:lnTo>
                <a:lnTo>
                  <a:pt x="339520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882893" y="45415"/>
            <a:ext cx="14522215" cy="8755685"/>
          </a:xfrm>
          <a:custGeom>
            <a:avLst/>
            <a:gdLst/>
            <a:ahLst/>
            <a:cxnLst/>
            <a:rect r="r" b="b" t="t" l="l"/>
            <a:pathLst>
              <a:path h="8755685" w="14522215">
                <a:moveTo>
                  <a:pt x="0" y="0"/>
                </a:moveTo>
                <a:lnTo>
                  <a:pt x="14522214" y="0"/>
                </a:lnTo>
                <a:lnTo>
                  <a:pt x="14522214" y="8755685"/>
                </a:lnTo>
                <a:lnTo>
                  <a:pt x="0" y="875568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資料視覺化 | 2023 FALL | Tamkang University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505943"/>
            <a:ext cx="16230600" cy="6526651"/>
            <a:chOff x="0" y="0"/>
            <a:chExt cx="4274726" cy="171895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1718953"/>
            </a:xfrm>
            <a:custGeom>
              <a:avLst/>
              <a:gdLst/>
              <a:ahLst/>
              <a:cxnLst/>
              <a:rect r="r" b="b" t="t" l="l"/>
              <a:pathLst>
                <a:path h="1718953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139012" y="687305"/>
            <a:ext cx="8009976" cy="1730229"/>
            <a:chOff x="0" y="0"/>
            <a:chExt cx="2109623" cy="4556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09623" cy="455698"/>
            </a:xfrm>
            <a:custGeom>
              <a:avLst/>
              <a:gdLst/>
              <a:ahLst/>
              <a:cxnLst/>
              <a:rect r="r" b="b" t="t" l="l"/>
              <a:pathLst>
                <a:path h="455698" w="2109623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2246042" y="3205755"/>
            <a:ext cx="13795916" cy="306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55649" indent="-377824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Nunito Bold"/>
              </a:rPr>
              <a:t>1963 Appearance the most</a:t>
            </a:r>
          </a:p>
          <a:p>
            <a:pPr algn="ctr" marL="755649" indent="-377824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Nunito Bold"/>
              </a:rPr>
              <a:t>Secret the most</a:t>
            </a:r>
          </a:p>
          <a:p>
            <a:pPr algn="ctr" marL="755649" indent="-377824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Nunito Bold"/>
              </a:rPr>
              <a:t>Bad the most</a:t>
            </a:r>
          </a:p>
          <a:p>
            <a:pPr algn="ctr" marL="755649" indent="-377824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Nunito Bold"/>
              </a:rPr>
              <a:t>Nova is the most powerful hero</a:t>
            </a:r>
          </a:p>
          <a:p>
            <a:pPr algn="ctr" marL="755649" indent="-377824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Nunito Bold"/>
              </a:rPr>
              <a:t>In civil war, Team Iron Man is more powerful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5824275" y="6533193"/>
            <a:ext cx="1949375" cy="1949375"/>
          </a:xfrm>
          <a:custGeom>
            <a:avLst/>
            <a:gdLst/>
            <a:ahLst/>
            <a:cxnLst/>
            <a:rect r="r" b="b" t="t" l="l"/>
            <a:pathLst>
              <a:path h="1949375" w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-668902" y="1028700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4543721" y="904875"/>
            <a:ext cx="9200557" cy="1125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 One Bold"/>
              </a:rPr>
              <a:t>CONCLUSION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資料視覺化 | 2023 FALL | Tamkang University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505943"/>
            <a:ext cx="16230600" cy="6526651"/>
            <a:chOff x="0" y="0"/>
            <a:chExt cx="4274726" cy="171895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1718953"/>
            </a:xfrm>
            <a:custGeom>
              <a:avLst/>
              <a:gdLst/>
              <a:ahLst/>
              <a:cxnLst/>
              <a:rect r="r" b="b" t="t" l="l"/>
              <a:pathLst>
                <a:path h="1718953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139012" y="687305"/>
            <a:ext cx="8009976" cy="1730229"/>
            <a:chOff x="0" y="0"/>
            <a:chExt cx="2109623" cy="4556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09623" cy="455698"/>
            </a:xfrm>
            <a:custGeom>
              <a:avLst/>
              <a:gdLst/>
              <a:ahLst/>
              <a:cxnLst/>
              <a:rect r="r" b="b" t="t" l="l"/>
              <a:pathLst>
                <a:path h="455698" w="2109623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4543721" y="933450"/>
            <a:ext cx="9200557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Fredoka One Bold"/>
              </a:rPr>
              <a:t>TABLEAU PUBLIC LINK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246042" y="3148605"/>
            <a:ext cx="13795916" cy="962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sz="5600" u="sng">
                <a:solidFill>
                  <a:srgbClr val="23BCED"/>
                </a:solidFill>
                <a:latin typeface="Nunito Bold"/>
                <a:hlinkClick r:id="rId4" tooltip="https://public.tableau.com/app/profile/.13788321/viz/MarvelSuperheroesv3/ScatterofAppearanceandGender?publish=yes"/>
              </a:rPr>
              <a:t>link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資料視覺化 | 2023 FALL | Tamkang University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-1109662" y="-911620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6590398" y="6983167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-576611" y="8353252"/>
            <a:ext cx="19974273" cy="1420979"/>
            <a:chOff x="0" y="0"/>
            <a:chExt cx="5260714" cy="37425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260714" cy="374250"/>
            </a:xfrm>
            <a:custGeom>
              <a:avLst/>
              <a:gdLst/>
              <a:ahLst/>
              <a:cxnLst/>
              <a:rect r="r" b="b" t="t" l="l"/>
              <a:pathLst>
                <a:path h="374250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374250"/>
                  </a:lnTo>
                  <a:lnTo>
                    <a:pt x="0" y="374250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260714" cy="412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2076251" y="1662606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0">
            <a:off x="2120044" y="6010601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3395205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5" y="1049427"/>
                </a:lnTo>
                <a:lnTo>
                  <a:pt x="3395205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269473" y="2924194"/>
            <a:ext cx="11749054" cy="1793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620"/>
              </a:lnSpc>
            </a:pPr>
            <a:r>
              <a:rPr lang="en-US" sz="10443">
                <a:solidFill>
                  <a:srgbClr val="000000"/>
                </a:solidFill>
                <a:latin typeface="Fredoka One Bold"/>
              </a:rPr>
              <a:t>THANK YOU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190453" y="4762704"/>
            <a:ext cx="9907094" cy="685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4"/>
              </a:lnSpc>
            </a:pPr>
            <a:r>
              <a:rPr lang="en-US" sz="4002">
                <a:solidFill>
                  <a:srgbClr val="000000"/>
                </a:solidFill>
                <a:latin typeface="Nunito Bold"/>
                <a:ea typeface="Nunito Bold"/>
              </a:rPr>
              <a:t>Presentation by 梁廣廷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8743950"/>
            <a:ext cx="5577893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ea typeface="Nunito"/>
                <a:hlinkClick r:id="rId8" tooltip="https://iclass.tku.edu.tw/course/239111/content#/"/>
              </a:rPr>
              <a:t>資料視覺化</a:t>
            </a:r>
            <a:r>
              <a:rPr lang="en-US" sz="3000">
                <a:solidFill>
                  <a:srgbClr val="000000"/>
                </a:solidFill>
                <a:latin typeface="Nunito"/>
              </a:rPr>
              <a:t> | 2023 FALL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777754" y="8743950"/>
            <a:ext cx="4481546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</a:rPr>
              <a:t>Tamkang University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505943"/>
            <a:ext cx="16230600" cy="6526651"/>
            <a:chOff x="0" y="0"/>
            <a:chExt cx="4274726" cy="171895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1718953"/>
            </a:xfrm>
            <a:custGeom>
              <a:avLst/>
              <a:gdLst/>
              <a:ahLst/>
              <a:cxnLst/>
              <a:rect r="r" b="b" t="t" l="l"/>
              <a:pathLst>
                <a:path h="1718953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139012" y="687305"/>
            <a:ext cx="8009976" cy="1730229"/>
            <a:chOff x="0" y="0"/>
            <a:chExt cx="2109623" cy="4556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09623" cy="455698"/>
            </a:xfrm>
            <a:custGeom>
              <a:avLst/>
              <a:gdLst/>
              <a:ahLst/>
              <a:cxnLst/>
              <a:rect r="r" b="b" t="t" l="l"/>
              <a:pathLst>
                <a:path h="455698" w="2109623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4543721" y="904875"/>
            <a:ext cx="9200557" cy="1125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 One Bold"/>
              </a:rPr>
              <a:t>LIBRARY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246042" y="3205755"/>
            <a:ext cx="13795916" cy="306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</a:rPr>
              <a:t>streamlit</a:t>
            </a:r>
          </a:p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</a:rPr>
              <a:t>pandas</a:t>
            </a:r>
          </a:p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</a:rPr>
              <a:t>matplotlib</a:t>
            </a:r>
          </a:p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</a:rPr>
              <a:t>seaborn</a:t>
            </a:r>
          </a:p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Nunito Bold"/>
              </a:rPr>
              <a:t>plotly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</a:t>
            </a: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資料視覺化 | 2023 FALL | Tamkang University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-1109662" y="-911620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6590398" y="6983167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505943"/>
            <a:ext cx="16230600" cy="6526651"/>
            <a:chOff x="0" y="0"/>
            <a:chExt cx="4274726" cy="171895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1718953"/>
            </a:xfrm>
            <a:custGeom>
              <a:avLst/>
              <a:gdLst/>
              <a:ahLst/>
              <a:cxnLst/>
              <a:rect r="r" b="b" t="t" l="l"/>
              <a:pathLst>
                <a:path h="1718953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139012" y="687305"/>
            <a:ext cx="8009976" cy="1730229"/>
            <a:chOff x="0" y="0"/>
            <a:chExt cx="2109623" cy="4556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09623" cy="455698"/>
            </a:xfrm>
            <a:custGeom>
              <a:avLst/>
              <a:gdLst/>
              <a:ahLst/>
              <a:cxnLst/>
              <a:rect r="r" b="b" t="t" l="l"/>
              <a:pathLst>
                <a:path h="455698" w="2109623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-1109662" y="-911620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6590398" y="6983167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2351616" y="1793808"/>
            <a:ext cx="13584768" cy="7007292"/>
          </a:xfrm>
          <a:custGeom>
            <a:avLst/>
            <a:gdLst/>
            <a:ahLst/>
            <a:cxnLst/>
            <a:rect r="r" b="b" t="t" l="l"/>
            <a:pathLst>
              <a:path h="7007292" w="13584768">
                <a:moveTo>
                  <a:pt x="0" y="0"/>
                </a:moveTo>
                <a:lnTo>
                  <a:pt x="13584768" y="0"/>
                </a:lnTo>
                <a:lnTo>
                  <a:pt x="13584768" y="7007292"/>
                </a:lnTo>
                <a:lnTo>
                  <a:pt x="0" y="700729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4543721" y="904875"/>
            <a:ext cx="9200557" cy="1125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 One Bold"/>
              </a:rPr>
              <a:t>STREAMLIT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</a:t>
            </a: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資料視覺化 | 2023 FALL | Tamkang University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505943"/>
            <a:ext cx="16230600" cy="6526651"/>
            <a:chOff x="0" y="0"/>
            <a:chExt cx="4274726" cy="171895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1718953"/>
            </a:xfrm>
            <a:custGeom>
              <a:avLst/>
              <a:gdLst/>
              <a:ahLst/>
              <a:cxnLst/>
              <a:rect r="r" b="b" t="t" l="l"/>
              <a:pathLst>
                <a:path h="1718953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139012" y="687305"/>
            <a:ext cx="8009976" cy="1730229"/>
            <a:chOff x="0" y="0"/>
            <a:chExt cx="2109623" cy="4556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09623" cy="455698"/>
            </a:xfrm>
            <a:custGeom>
              <a:avLst/>
              <a:gdLst/>
              <a:ahLst/>
              <a:cxnLst/>
              <a:rect r="r" b="b" t="t" l="l"/>
              <a:pathLst>
                <a:path h="455698" w="2109623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5824275" y="6533193"/>
            <a:ext cx="1949375" cy="1949375"/>
          </a:xfrm>
          <a:custGeom>
            <a:avLst/>
            <a:gdLst/>
            <a:ahLst/>
            <a:cxnLst/>
            <a:rect r="r" b="b" t="t" l="l"/>
            <a:pathLst>
              <a:path h="1949375" w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-668902" y="1028700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16" id="16">
            <a:hlinkClick action="ppaction://media"/>
          </p:cNvPr>
          <p:cNvPicPr>
            <a:picLocks noChangeAspect="true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638617" y="654468"/>
            <a:ext cx="14630400" cy="8229600"/>
          </a:xfrm>
          <a:prstGeom prst="rect">
            <a:avLst/>
          </a:prstGeom>
        </p:spPr>
      </p:pic>
      <p:sp>
        <p:nvSpPr>
          <p:cNvPr name="TextBox 17" id="17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</a:t>
            </a: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資料視覺化 | 2023 FALL | Tamkang University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505943"/>
            <a:ext cx="16230600" cy="6526651"/>
            <a:chOff x="0" y="0"/>
            <a:chExt cx="4274726" cy="171895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1718953"/>
            </a:xfrm>
            <a:custGeom>
              <a:avLst/>
              <a:gdLst/>
              <a:ahLst/>
              <a:cxnLst/>
              <a:rect r="r" b="b" t="t" l="l"/>
              <a:pathLst>
                <a:path h="1718953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1718953"/>
                  </a:lnTo>
                  <a:lnTo>
                    <a:pt x="0" y="1718953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274726" cy="17570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139012" y="687305"/>
            <a:ext cx="8009976" cy="1730229"/>
            <a:chOff x="0" y="0"/>
            <a:chExt cx="2109623" cy="4556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09623" cy="455698"/>
            </a:xfrm>
            <a:custGeom>
              <a:avLst/>
              <a:gdLst/>
              <a:ahLst/>
              <a:cxnLst/>
              <a:rect r="r" b="b" t="t" l="l"/>
              <a:pathLst>
                <a:path h="455698" w="2109623">
                  <a:moveTo>
                    <a:pt x="0" y="0"/>
                  </a:moveTo>
                  <a:lnTo>
                    <a:pt x="2109623" y="0"/>
                  </a:lnTo>
                  <a:lnTo>
                    <a:pt x="21096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109623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true" flipV="false" rot="0">
            <a:off x="16164492" y="6443050"/>
            <a:ext cx="2189615" cy="1982597"/>
          </a:xfrm>
          <a:custGeom>
            <a:avLst/>
            <a:gdLst/>
            <a:ahLst/>
            <a:cxnLst/>
            <a:rect r="r" b="b" t="t" l="l"/>
            <a:pathLst>
              <a:path h="1982597" w="2189615">
                <a:moveTo>
                  <a:pt x="2189616" y="0"/>
                </a:moveTo>
                <a:lnTo>
                  <a:pt x="0" y="0"/>
                </a:lnTo>
                <a:lnTo>
                  <a:pt x="0" y="1982597"/>
                </a:lnTo>
                <a:lnTo>
                  <a:pt x="2189616" y="1982597"/>
                </a:lnTo>
                <a:lnTo>
                  <a:pt x="218961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-2300107" y="1028700"/>
            <a:ext cx="4927677" cy="1532060"/>
          </a:xfrm>
          <a:custGeom>
            <a:avLst/>
            <a:gdLst/>
            <a:ahLst/>
            <a:cxnLst/>
            <a:rect r="r" b="b" t="t" l="l"/>
            <a:pathLst>
              <a:path h="1532060" w="4927677">
                <a:moveTo>
                  <a:pt x="0" y="0"/>
                </a:moveTo>
                <a:lnTo>
                  <a:pt x="4927677" y="0"/>
                </a:lnTo>
                <a:lnTo>
                  <a:pt x="4927677" y="1532060"/>
                </a:lnTo>
                <a:lnTo>
                  <a:pt x="0" y="15320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2456114" y="2409569"/>
            <a:ext cx="13708378" cy="6391531"/>
          </a:xfrm>
          <a:custGeom>
            <a:avLst/>
            <a:gdLst/>
            <a:ahLst/>
            <a:cxnLst/>
            <a:rect r="r" b="b" t="t" l="l"/>
            <a:pathLst>
              <a:path h="6391531" w="13708378">
                <a:moveTo>
                  <a:pt x="0" y="0"/>
                </a:moveTo>
                <a:lnTo>
                  <a:pt x="13708378" y="0"/>
                </a:lnTo>
                <a:lnTo>
                  <a:pt x="13708378" y="6391531"/>
                </a:lnTo>
                <a:lnTo>
                  <a:pt x="0" y="639153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4543721" y="904875"/>
            <a:ext cx="9200557" cy="1125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 One Bold"/>
              </a:rPr>
              <a:t>DEMO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資料視覺化 | 2023 FALL | Tamkang University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832787" y="1451145"/>
            <a:ext cx="155034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79"/>
              </a:lnSpc>
              <a:spcBef>
                <a:spcPct val="0"/>
              </a:spcBef>
            </a:pPr>
            <a:r>
              <a:rPr lang="en-US" sz="5199" u="sng">
                <a:solidFill>
                  <a:srgbClr val="000000"/>
                </a:solidFill>
                <a:latin typeface="Canva Sans Bold"/>
                <a:hlinkClick r:id="rId9" tooltip="https://marvel-viz.streamlit.app"/>
              </a:rPr>
              <a:t>LINK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296667" y="687305"/>
            <a:ext cx="1949375" cy="1949375"/>
          </a:xfrm>
          <a:custGeom>
            <a:avLst/>
            <a:gdLst/>
            <a:ahLst/>
            <a:cxnLst/>
            <a:rect r="r" b="b" t="t" l="l"/>
            <a:pathLst>
              <a:path h="1949375" w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05943"/>
            <a:ext cx="16230600" cy="6382179"/>
            <a:chOff x="0" y="0"/>
            <a:chExt cx="4274726" cy="168090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274726" cy="1680903"/>
            </a:xfrm>
            <a:custGeom>
              <a:avLst/>
              <a:gdLst/>
              <a:ahLst/>
              <a:cxnLst/>
              <a:rect r="r" b="b" t="t" l="l"/>
              <a:pathLst>
                <a:path h="1680903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1680903"/>
                  </a:lnTo>
                  <a:lnTo>
                    <a:pt x="0" y="1680903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4274726" cy="17190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4272999" y="687305"/>
            <a:ext cx="9742003" cy="1730229"/>
            <a:chOff x="0" y="0"/>
            <a:chExt cx="2565795" cy="45569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565795" cy="455698"/>
            </a:xfrm>
            <a:custGeom>
              <a:avLst/>
              <a:gdLst/>
              <a:ahLst/>
              <a:cxnLst/>
              <a:rect r="r" b="b" t="t" l="l"/>
              <a:pathLst>
                <a:path h="455698" w="2565795">
                  <a:moveTo>
                    <a:pt x="0" y="0"/>
                  </a:moveTo>
                  <a:lnTo>
                    <a:pt x="2565795" y="0"/>
                  </a:lnTo>
                  <a:lnTo>
                    <a:pt x="2565795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565795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5561698" y="981230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6"/>
                </a:lnTo>
                <a:lnTo>
                  <a:pt x="0" y="10494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4543721" y="904875"/>
            <a:ext cx="9200557" cy="1125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 One Bold"/>
              </a:rPr>
              <a:t>REFERENCES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資料視覺化 | 2023 FALL | Tamkang University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246042" y="3009535"/>
            <a:ext cx="13315656" cy="1979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 One"/>
              </a:rPr>
              <a:t>STREAMLIT FOR DATA SCIENCE: </a:t>
            </a:r>
          </a:p>
          <a:p>
            <a:pPr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 One"/>
              </a:rPr>
              <a:t>CREATE INTERACTIVE DATA APPS IN PYTHON</a:t>
            </a:r>
          </a:p>
          <a:p>
            <a:pPr>
              <a:lnSpc>
                <a:spcPts val="5320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2246042" y="4444000"/>
            <a:ext cx="6580227" cy="646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 One Bold"/>
              </a:rPr>
              <a:t>DOCS.STREAMLIT.IO/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246042" y="5857163"/>
            <a:ext cx="10952718" cy="1313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 u="sng">
                <a:solidFill>
                  <a:srgbClr val="000000"/>
                </a:solidFill>
                <a:latin typeface="Fredoka One Bold"/>
                <a:hlinkClick r:id="rId8" tooltip="https://github.com/microsoft/Mastering-GitHub-Copilot-for-Paired-Programming/tree/main/05-Harnessing-GitHub-Copilot-with-Python"/>
              </a:rPr>
              <a:t>HARNESSING GITHUB COPILOT WITH PYTHON</a:t>
            </a:r>
          </a:p>
          <a:p>
            <a:pPr>
              <a:lnSpc>
                <a:spcPts val="5320"/>
              </a:lnSpc>
            </a:pP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672742" y="3168359"/>
            <a:ext cx="404981" cy="404981"/>
          </a:xfrm>
          <a:custGeom>
            <a:avLst/>
            <a:gdLst/>
            <a:ahLst/>
            <a:cxnLst/>
            <a:rect r="r" b="b" t="t" l="l"/>
            <a:pathLst>
              <a:path h="404981" w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672742" y="4602824"/>
            <a:ext cx="404981" cy="404981"/>
          </a:xfrm>
          <a:custGeom>
            <a:avLst/>
            <a:gdLst/>
            <a:ahLst/>
            <a:cxnLst/>
            <a:rect r="r" b="b" t="t" l="l"/>
            <a:pathLst>
              <a:path h="404981" w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672742" y="6015988"/>
            <a:ext cx="404981" cy="404981"/>
          </a:xfrm>
          <a:custGeom>
            <a:avLst/>
            <a:gdLst/>
            <a:ahLst/>
            <a:cxnLst/>
            <a:rect r="r" b="b" t="t" l="l"/>
            <a:pathLst>
              <a:path h="404981" w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-576611" y="8353252"/>
            <a:ext cx="19974273" cy="1420979"/>
            <a:chOff x="0" y="0"/>
            <a:chExt cx="5260714" cy="37425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260714" cy="374250"/>
            </a:xfrm>
            <a:custGeom>
              <a:avLst/>
              <a:gdLst/>
              <a:ahLst/>
              <a:cxnLst/>
              <a:rect r="r" b="b" t="t" l="l"/>
              <a:pathLst>
                <a:path h="374250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374250"/>
                  </a:lnTo>
                  <a:lnTo>
                    <a:pt x="0" y="374250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260714" cy="412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2076251" y="1662606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0">
            <a:off x="2120044" y="6010601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3395205" y="0"/>
                </a:moveTo>
                <a:lnTo>
                  <a:pt x="0" y="0"/>
                </a:lnTo>
                <a:lnTo>
                  <a:pt x="0" y="1049427"/>
                </a:lnTo>
                <a:lnTo>
                  <a:pt x="3395205" y="1049427"/>
                </a:lnTo>
                <a:lnTo>
                  <a:pt x="3395205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269473" y="2924194"/>
            <a:ext cx="11749054" cy="1793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620"/>
              </a:lnSpc>
            </a:pPr>
            <a:r>
              <a:rPr lang="en-US" sz="10443">
                <a:solidFill>
                  <a:srgbClr val="000000"/>
                </a:solidFill>
                <a:latin typeface="Fredoka One Bold"/>
              </a:rPr>
              <a:t>THANK YOU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190453" y="4762704"/>
            <a:ext cx="9907094" cy="685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4"/>
              </a:lnSpc>
            </a:pPr>
            <a:r>
              <a:rPr lang="en-US" sz="4002">
                <a:solidFill>
                  <a:srgbClr val="000000"/>
                </a:solidFill>
                <a:latin typeface="Nunito Bold"/>
                <a:ea typeface="Nunito Bold"/>
              </a:rPr>
              <a:t>Presentation by 梁廣廷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8743950"/>
            <a:ext cx="5577893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ea typeface="Nunito"/>
              </a:rPr>
              <a:t>資料視覺化</a:t>
            </a:r>
            <a:r>
              <a:rPr lang="en-US" sz="3000">
                <a:solidFill>
                  <a:srgbClr val="000000"/>
                </a:solidFill>
                <a:latin typeface="Nunito"/>
              </a:rPr>
              <a:t> | 2023 FALL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777754" y="8743950"/>
            <a:ext cx="4481546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</a:rPr>
              <a:t>Tamkang University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296667" y="687305"/>
            <a:ext cx="1949375" cy="1949375"/>
          </a:xfrm>
          <a:custGeom>
            <a:avLst/>
            <a:gdLst/>
            <a:ahLst/>
            <a:cxnLst/>
            <a:rect r="r" b="b" t="t" l="l"/>
            <a:pathLst>
              <a:path h="1949375" w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505943"/>
            <a:ext cx="16230600" cy="6854542"/>
            <a:chOff x="0" y="0"/>
            <a:chExt cx="4274726" cy="180531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274726" cy="1805312"/>
            </a:xfrm>
            <a:custGeom>
              <a:avLst/>
              <a:gdLst/>
              <a:ahLst/>
              <a:cxnLst/>
              <a:rect r="r" b="b" t="t" l="l"/>
              <a:pathLst>
                <a:path h="1805312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1805312"/>
                  </a:lnTo>
                  <a:lnTo>
                    <a:pt x="0" y="1805312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4274726" cy="18434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4272999" y="687305"/>
            <a:ext cx="9742003" cy="1730229"/>
            <a:chOff x="0" y="0"/>
            <a:chExt cx="2565795" cy="45569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565795" cy="455698"/>
            </a:xfrm>
            <a:custGeom>
              <a:avLst/>
              <a:gdLst/>
              <a:ahLst/>
              <a:cxnLst/>
              <a:rect r="r" b="b" t="t" l="l"/>
              <a:pathLst>
                <a:path h="455698" w="2565795">
                  <a:moveTo>
                    <a:pt x="0" y="0"/>
                  </a:moveTo>
                  <a:lnTo>
                    <a:pt x="2565795" y="0"/>
                  </a:lnTo>
                  <a:lnTo>
                    <a:pt x="2565795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565795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576611" y="8801100"/>
            <a:ext cx="19974273" cy="1861295"/>
            <a:chOff x="0" y="0"/>
            <a:chExt cx="5260714" cy="49021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260714" cy="490218"/>
            </a:xfrm>
            <a:custGeom>
              <a:avLst/>
              <a:gdLst/>
              <a:ahLst/>
              <a:cxnLst/>
              <a:rect r="r" b="b" t="t" l="l"/>
              <a:pathLst>
                <a:path h="490218" w="5260714">
                  <a:moveTo>
                    <a:pt x="0" y="0"/>
                  </a:moveTo>
                  <a:lnTo>
                    <a:pt x="5260714" y="0"/>
                  </a:lnTo>
                  <a:lnTo>
                    <a:pt x="5260714" y="490218"/>
                  </a:lnTo>
                  <a:lnTo>
                    <a:pt x="0" y="490218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5260714" cy="5283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5561698" y="981230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6"/>
                </a:lnTo>
                <a:lnTo>
                  <a:pt x="0" y="10494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4543721" y="904875"/>
            <a:ext cx="9200557" cy="1125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 One Bold"/>
              </a:rPr>
              <a:t>OUTLINE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14350" y="9217398"/>
            <a:ext cx="17259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unito"/>
                <a:ea typeface="Nunito"/>
              </a:rPr>
              <a:t>Presentation by 梁廣廷 | </a:t>
            </a:r>
            <a:r>
              <a:rPr lang="en-US" sz="3000">
                <a:solidFill>
                  <a:srgbClr val="000000"/>
                </a:solidFill>
                <a:ea typeface="Nunito"/>
                <a:hlinkClick r:id="rId8" tooltip="https://iclass.tku.edu.tw/course/239111/content#/"/>
              </a:rPr>
              <a:t>資料視覺化</a:t>
            </a:r>
            <a:r>
              <a:rPr lang="en-US" sz="3000">
                <a:solidFill>
                  <a:srgbClr val="000000"/>
                </a:solidFill>
                <a:latin typeface="Nunito"/>
              </a:rPr>
              <a:t> | 2023 FALL | Tamkang University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246042" y="3009535"/>
            <a:ext cx="11044846" cy="1313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 One"/>
              </a:rPr>
              <a:t>SHOW THE DATASET NAME AND SOURCE</a:t>
            </a:r>
          </a:p>
          <a:p>
            <a:pPr>
              <a:lnSpc>
                <a:spcPts val="5320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2246042" y="4444000"/>
            <a:ext cx="13098839" cy="1313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 One"/>
              </a:rPr>
              <a:t>COLUMN NAMES DESCRIPTIONS AND RECORDS</a:t>
            </a:r>
          </a:p>
          <a:p>
            <a:pPr>
              <a:lnSpc>
                <a:spcPts val="5320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2246042" y="5857163"/>
            <a:ext cx="14155069" cy="1313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 One"/>
              </a:rPr>
              <a:t>YOUR QUESTIONS AND CORRESPONDING ANALYSIS PLOTS</a:t>
            </a:r>
          </a:p>
          <a:p>
            <a:pPr>
              <a:lnSpc>
                <a:spcPts val="5320"/>
              </a:lnSpc>
            </a:pP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672742" y="3168359"/>
            <a:ext cx="404981" cy="404981"/>
          </a:xfrm>
          <a:custGeom>
            <a:avLst/>
            <a:gdLst/>
            <a:ahLst/>
            <a:cxnLst/>
            <a:rect r="r" b="b" t="t" l="l"/>
            <a:pathLst>
              <a:path h="404981" w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672742" y="4602824"/>
            <a:ext cx="404981" cy="404981"/>
          </a:xfrm>
          <a:custGeom>
            <a:avLst/>
            <a:gdLst/>
            <a:ahLst/>
            <a:cxnLst/>
            <a:rect r="r" b="b" t="t" l="l"/>
            <a:pathLst>
              <a:path h="404981" w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672742" y="6015988"/>
            <a:ext cx="404981" cy="404981"/>
          </a:xfrm>
          <a:custGeom>
            <a:avLst/>
            <a:gdLst/>
            <a:ahLst/>
            <a:cxnLst/>
            <a:rect r="r" b="b" t="t" l="l"/>
            <a:pathLst>
              <a:path h="404981" w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672742" y="7430619"/>
            <a:ext cx="404981" cy="404981"/>
          </a:xfrm>
          <a:custGeom>
            <a:avLst/>
            <a:gdLst/>
            <a:ahLst/>
            <a:cxnLst/>
            <a:rect r="r" b="b" t="t" l="l"/>
            <a:pathLst>
              <a:path h="404981" w="404981">
                <a:moveTo>
                  <a:pt x="0" y="0"/>
                </a:moveTo>
                <a:lnTo>
                  <a:pt x="404981" y="0"/>
                </a:lnTo>
                <a:lnTo>
                  <a:pt x="404981" y="404981"/>
                </a:lnTo>
                <a:lnTo>
                  <a:pt x="0" y="4049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2246042" y="7271794"/>
            <a:ext cx="14757358" cy="1313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Fredoka One"/>
              </a:rPr>
              <a:t>CONCLUSIONS</a:t>
            </a:r>
          </a:p>
          <a:p>
            <a:pPr>
              <a:lnSpc>
                <a:spcPts val="532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DAFyoN3xJgc</dc:identifier>
  <dcterms:modified xsi:type="dcterms:W3CDTF">2011-08-01T06:04:30Z</dcterms:modified>
  <cp:revision>1</cp:revision>
  <dc:title>Marvel Superheroes Final</dc:title>
</cp:coreProperties>
</file>

<file path=docProps/thumbnail.jpeg>
</file>